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4" r:id="rId1"/>
  </p:sldMasterIdLst>
  <p:sldIdLst>
    <p:sldId id="256" r:id="rId2"/>
    <p:sldId id="272" r:id="rId3"/>
    <p:sldId id="280" r:id="rId4"/>
    <p:sldId id="273" r:id="rId5"/>
    <p:sldId id="274" r:id="rId6"/>
    <p:sldId id="276" r:id="rId7"/>
    <p:sldId id="277" r:id="rId8"/>
    <p:sldId id="278" r:id="rId9"/>
    <p:sldId id="279" r:id="rId10"/>
    <p:sldId id="282" r:id="rId11"/>
    <p:sldId id="268" r:id="rId12"/>
    <p:sldId id="258" r:id="rId13"/>
    <p:sldId id="261" r:id="rId14"/>
    <p:sldId id="262" r:id="rId15"/>
    <p:sldId id="263" r:id="rId16"/>
    <p:sldId id="266" r:id="rId17"/>
    <p:sldId id="267" r:id="rId18"/>
    <p:sldId id="281" r:id="rId19"/>
    <p:sldId id="271" r:id="rId20"/>
    <p:sldId id="269" r:id="rId21"/>
    <p:sldId id="270" r:id="rId22"/>
    <p:sldId id="284" r:id="rId23"/>
    <p:sldId id="264" r:id="rId24"/>
    <p:sldId id="283" r:id="rId25"/>
    <p:sldId id="286" r:id="rId26"/>
    <p:sldId id="287" r:id="rId27"/>
    <p:sldId id="288" r:id="rId28"/>
    <p:sldId id="289" r:id="rId29"/>
    <p:sldId id="292" r:id="rId30"/>
    <p:sldId id="285" r:id="rId31"/>
    <p:sldId id="265" r:id="rId32"/>
    <p:sldId id="259" r:id="rId33"/>
    <p:sldId id="260" r:id="rId34"/>
    <p:sldId id="291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7BDD4-9035-4DCA-BEC5-A6C86DDDA1C3}" type="datetimeFigureOut">
              <a:rPr lang="fr-FR" smtClean="0"/>
              <a:t>22/01/2026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D9674D5-9B81-40EC-A658-86A62A3A54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4733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7BDD4-9035-4DCA-BEC5-A6C86DDDA1C3}" type="datetimeFigureOut">
              <a:rPr lang="fr-FR" smtClean="0"/>
              <a:t>22/01/2026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9674D5-9B81-40EC-A658-86A62A3A54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793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7BDD4-9035-4DCA-BEC5-A6C86DDDA1C3}" type="datetimeFigureOut">
              <a:rPr lang="fr-FR" smtClean="0"/>
              <a:t>22/01/2026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9674D5-9B81-40EC-A658-86A62A3A54BC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31899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7BDD4-9035-4DCA-BEC5-A6C86DDDA1C3}" type="datetimeFigureOut">
              <a:rPr lang="fr-FR" smtClean="0"/>
              <a:t>22/01/2026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9674D5-9B81-40EC-A658-86A62A3A54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34101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7BDD4-9035-4DCA-BEC5-A6C86DDDA1C3}" type="datetimeFigureOut">
              <a:rPr lang="fr-FR" smtClean="0"/>
              <a:t>22/01/2026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9674D5-9B81-40EC-A658-86A62A3A54BC}" type="slidenum">
              <a:rPr lang="fr-FR" smtClean="0"/>
              <a:t>‹N°›</a:t>
            </a:fld>
            <a:endParaRPr lang="fr-F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797127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7BDD4-9035-4DCA-BEC5-A6C86DDDA1C3}" type="datetimeFigureOut">
              <a:rPr lang="fr-FR" smtClean="0"/>
              <a:t>22/01/2026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9674D5-9B81-40EC-A658-86A62A3A54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2358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7BDD4-9035-4DCA-BEC5-A6C86DDDA1C3}" type="datetimeFigureOut">
              <a:rPr lang="fr-FR" smtClean="0"/>
              <a:t>22/01/2026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674D5-9B81-40EC-A658-86A62A3A54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3621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7BDD4-9035-4DCA-BEC5-A6C86DDDA1C3}" type="datetimeFigureOut">
              <a:rPr lang="fr-FR" smtClean="0"/>
              <a:t>22/01/2026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674D5-9B81-40EC-A658-86A62A3A54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5920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7BDD4-9035-4DCA-BEC5-A6C86DDDA1C3}" type="datetimeFigureOut">
              <a:rPr lang="fr-FR" smtClean="0"/>
              <a:t>22/01/2026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674D5-9B81-40EC-A658-86A62A3A54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3936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7BDD4-9035-4DCA-BEC5-A6C86DDDA1C3}" type="datetimeFigureOut">
              <a:rPr lang="fr-FR" smtClean="0"/>
              <a:t>22/01/2026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9674D5-9B81-40EC-A658-86A62A3A54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3042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7BDD4-9035-4DCA-BEC5-A6C86DDDA1C3}" type="datetimeFigureOut">
              <a:rPr lang="fr-FR" smtClean="0"/>
              <a:t>22/01/2026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9674D5-9B81-40EC-A658-86A62A3A54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4641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7BDD4-9035-4DCA-BEC5-A6C86DDDA1C3}" type="datetimeFigureOut">
              <a:rPr lang="fr-FR" smtClean="0"/>
              <a:t>22/01/2026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9674D5-9B81-40EC-A658-86A62A3A54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1104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7BDD4-9035-4DCA-BEC5-A6C86DDDA1C3}" type="datetimeFigureOut">
              <a:rPr lang="fr-FR" smtClean="0"/>
              <a:t>22/01/2026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674D5-9B81-40EC-A658-86A62A3A54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8811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7BDD4-9035-4DCA-BEC5-A6C86DDDA1C3}" type="datetimeFigureOut">
              <a:rPr lang="fr-FR" smtClean="0"/>
              <a:t>22/01/2026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674D5-9B81-40EC-A658-86A62A3A54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9397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7BDD4-9035-4DCA-BEC5-A6C86DDDA1C3}" type="datetimeFigureOut">
              <a:rPr lang="fr-FR" smtClean="0"/>
              <a:t>22/01/2026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674D5-9B81-40EC-A658-86A62A3A54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7273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7BDD4-9035-4DCA-BEC5-A6C86DDDA1C3}" type="datetimeFigureOut">
              <a:rPr lang="fr-FR" smtClean="0"/>
              <a:t>22/01/2026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9674D5-9B81-40EC-A658-86A62A3A54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3505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7BDD4-9035-4DCA-BEC5-A6C86DDDA1C3}" type="datetimeFigureOut">
              <a:rPr lang="fr-FR" smtClean="0"/>
              <a:t>22/01/2026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D9674D5-9B81-40EC-A658-86A62A3A54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1351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1D4A56B1-35AD-4831-A8B7-111D1738C780}"/>
              </a:ext>
            </a:extLst>
          </p:cNvPr>
          <p:cNvSpPr txBox="1"/>
          <p:nvPr/>
        </p:nvSpPr>
        <p:spPr>
          <a:xfrm>
            <a:off x="2087032" y="1765813"/>
            <a:ext cx="80179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Archives municipales d’Orange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3308A11-3E0F-4382-A4EA-7A24E77DFB20}"/>
              </a:ext>
            </a:extLst>
          </p:cNvPr>
          <p:cNvSpPr txBox="1"/>
          <p:nvPr/>
        </p:nvSpPr>
        <p:spPr>
          <a:xfrm>
            <a:off x="7357534" y="6317735"/>
            <a:ext cx="4588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AG AMAO – 27 janvier 2026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B98B4C3-A4E8-493C-A205-4929A96598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333" y="574463"/>
            <a:ext cx="2548468" cy="72206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C504367-38A1-4DE4-B1FD-4610F856AA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90"/>
          <a:stretch/>
        </p:blipFill>
        <p:spPr>
          <a:xfrm>
            <a:off x="2973558" y="2929363"/>
            <a:ext cx="6244883" cy="308197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8866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7B6678B-F1F3-404E-85A6-F97F38637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54" y="0"/>
            <a:ext cx="10284492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9324D0F-60AA-429F-B4EF-A3655BC49203}"/>
              </a:ext>
            </a:extLst>
          </p:cNvPr>
          <p:cNvSpPr txBox="1"/>
          <p:nvPr/>
        </p:nvSpPr>
        <p:spPr>
          <a:xfrm>
            <a:off x="7357534" y="6317735"/>
            <a:ext cx="4588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AG AMAO – 27 janvier 2026</a:t>
            </a:r>
          </a:p>
        </p:txBody>
      </p:sp>
    </p:spTree>
    <p:extLst>
      <p:ext uri="{BB962C8B-B14F-4D97-AF65-F5344CB8AC3E}">
        <p14:creationId xmlns:p14="http://schemas.microsoft.com/office/powerpoint/2010/main" val="744433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39324D0F-60AA-429F-B4EF-A3655BC49203}"/>
              </a:ext>
            </a:extLst>
          </p:cNvPr>
          <p:cNvSpPr txBox="1"/>
          <p:nvPr/>
        </p:nvSpPr>
        <p:spPr>
          <a:xfrm>
            <a:off x="7357534" y="6317735"/>
            <a:ext cx="4588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AG AMAO – 27 janvier 2026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F5810CB-B9B9-41FD-8DC3-F2790A81FC60}"/>
              </a:ext>
            </a:extLst>
          </p:cNvPr>
          <p:cNvSpPr txBox="1"/>
          <p:nvPr/>
        </p:nvSpPr>
        <p:spPr>
          <a:xfrm>
            <a:off x="2620433" y="1744133"/>
            <a:ext cx="69511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dirty="0"/>
              <a:t>Le déménagement</a:t>
            </a:r>
          </a:p>
        </p:txBody>
      </p:sp>
    </p:spTree>
    <p:extLst>
      <p:ext uri="{BB962C8B-B14F-4D97-AF65-F5344CB8AC3E}">
        <p14:creationId xmlns:p14="http://schemas.microsoft.com/office/powerpoint/2010/main" val="1034480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39324D0F-60AA-429F-B4EF-A3655BC49203}"/>
              </a:ext>
            </a:extLst>
          </p:cNvPr>
          <p:cNvSpPr txBox="1"/>
          <p:nvPr/>
        </p:nvSpPr>
        <p:spPr>
          <a:xfrm>
            <a:off x="7357534" y="6317735"/>
            <a:ext cx="4588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AG AMAO – 27 janvier 2026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BE8BC09-0FBD-496D-AA43-67530776A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442" y="0"/>
            <a:ext cx="45731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26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2000">
        <p:fade/>
      </p:transition>
    </mc:Choice>
    <mc:Fallback>
      <p:transition spd="slow" advTm="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BE7F84C-3621-4A8E-9137-63892C9F9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54" y="0"/>
            <a:ext cx="10284492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9324D0F-60AA-429F-B4EF-A3655BC49203}"/>
              </a:ext>
            </a:extLst>
          </p:cNvPr>
          <p:cNvSpPr txBox="1"/>
          <p:nvPr/>
        </p:nvSpPr>
        <p:spPr>
          <a:xfrm>
            <a:off x="7357534" y="6317735"/>
            <a:ext cx="4588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AG AMAO – 27 janvier 2026</a:t>
            </a:r>
          </a:p>
        </p:txBody>
      </p:sp>
    </p:spTree>
    <p:extLst>
      <p:ext uri="{BB962C8B-B14F-4D97-AF65-F5344CB8AC3E}">
        <p14:creationId xmlns:p14="http://schemas.microsoft.com/office/powerpoint/2010/main" val="2987347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39324D0F-60AA-429F-B4EF-A3655BC49203}"/>
              </a:ext>
            </a:extLst>
          </p:cNvPr>
          <p:cNvSpPr txBox="1"/>
          <p:nvPr/>
        </p:nvSpPr>
        <p:spPr>
          <a:xfrm>
            <a:off x="7357534" y="6317735"/>
            <a:ext cx="4588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AG AMAO – 27 janvier 2026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5168738-FA66-442D-944D-DBBE87881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442" y="0"/>
            <a:ext cx="45731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43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14:reveal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D046F90-A969-4B5D-9850-A117F0527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54" y="0"/>
            <a:ext cx="10284492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9324D0F-60AA-429F-B4EF-A3655BC49203}"/>
              </a:ext>
            </a:extLst>
          </p:cNvPr>
          <p:cNvSpPr txBox="1"/>
          <p:nvPr/>
        </p:nvSpPr>
        <p:spPr>
          <a:xfrm>
            <a:off x="7357534" y="6317735"/>
            <a:ext cx="4588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AG AMAO – 27 janvier 2026</a:t>
            </a:r>
          </a:p>
        </p:txBody>
      </p:sp>
    </p:spTree>
    <p:extLst>
      <p:ext uri="{BB962C8B-B14F-4D97-AF65-F5344CB8AC3E}">
        <p14:creationId xmlns:p14="http://schemas.microsoft.com/office/powerpoint/2010/main" val="1106880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wipe/>
      </p:transition>
    </mc:Choice>
    <mc:Fallback>
      <p:transition spd="slow">
        <p:wip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E983320-D4DC-4680-B516-BD9C9654C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54" y="0"/>
            <a:ext cx="10284492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9324D0F-60AA-429F-B4EF-A3655BC49203}"/>
              </a:ext>
            </a:extLst>
          </p:cNvPr>
          <p:cNvSpPr txBox="1"/>
          <p:nvPr/>
        </p:nvSpPr>
        <p:spPr>
          <a:xfrm>
            <a:off x="7357534" y="6317735"/>
            <a:ext cx="4588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AG AMAO – 27 janvier 2026</a:t>
            </a:r>
          </a:p>
        </p:txBody>
      </p:sp>
    </p:spTree>
    <p:extLst>
      <p:ext uri="{BB962C8B-B14F-4D97-AF65-F5344CB8AC3E}">
        <p14:creationId xmlns:p14="http://schemas.microsoft.com/office/powerpoint/2010/main" val="925763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7621245-6918-444A-ADB0-C99CF4B6C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54" y="0"/>
            <a:ext cx="10284492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9324D0F-60AA-429F-B4EF-A3655BC49203}"/>
              </a:ext>
            </a:extLst>
          </p:cNvPr>
          <p:cNvSpPr txBox="1"/>
          <p:nvPr/>
        </p:nvSpPr>
        <p:spPr>
          <a:xfrm>
            <a:off x="7357534" y="6317735"/>
            <a:ext cx="4588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AG AMAO – 27 janvier 2026</a:t>
            </a:r>
          </a:p>
        </p:txBody>
      </p:sp>
    </p:spTree>
    <p:extLst>
      <p:ext uri="{BB962C8B-B14F-4D97-AF65-F5344CB8AC3E}">
        <p14:creationId xmlns:p14="http://schemas.microsoft.com/office/powerpoint/2010/main" val="90172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14:reveal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39324D0F-60AA-429F-B4EF-A3655BC49203}"/>
              </a:ext>
            </a:extLst>
          </p:cNvPr>
          <p:cNvSpPr txBox="1"/>
          <p:nvPr/>
        </p:nvSpPr>
        <p:spPr>
          <a:xfrm>
            <a:off x="7357534" y="6317735"/>
            <a:ext cx="4588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AG AMAO – 27 janvier 2026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F5810CB-B9B9-41FD-8DC3-F2790A81FC60}"/>
              </a:ext>
            </a:extLst>
          </p:cNvPr>
          <p:cNvSpPr txBox="1"/>
          <p:nvPr/>
        </p:nvSpPr>
        <p:spPr>
          <a:xfrm>
            <a:off x="2620433" y="1744133"/>
            <a:ext cx="69511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dirty="0"/>
              <a:t>La muséographie</a:t>
            </a:r>
          </a:p>
        </p:txBody>
      </p:sp>
    </p:spTree>
    <p:extLst>
      <p:ext uri="{BB962C8B-B14F-4D97-AF65-F5344CB8AC3E}">
        <p14:creationId xmlns:p14="http://schemas.microsoft.com/office/powerpoint/2010/main" val="34716537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040AF23-E26A-4C39-B973-9CEE95E56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54" y="0"/>
            <a:ext cx="10284492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9324D0F-60AA-429F-B4EF-A3655BC49203}"/>
              </a:ext>
            </a:extLst>
          </p:cNvPr>
          <p:cNvSpPr txBox="1"/>
          <p:nvPr/>
        </p:nvSpPr>
        <p:spPr>
          <a:xfrm>
            <a:off x="7357534" y="6317735"/>
            <a:ext cx="4588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AG AMAO – 27 janvier 2026</a:t>
            </a:r>
          </a:p>
        </p:txBody>
      </p:sp>
    </p:spTree>
    <p:extLst>
      <p:ext uri="{BB962C8B-B14F-4D97-AF65-F5344CB8AC3E}">
        <p14:creationId xmlns:p14="http://schemas.microsoft.com/office/powerpoint/2010/main" val="3713674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split orient="vert"/>
      </p:transition>
    </mc:Choice>
    <mc:Fallback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39324D0F-60AA-429F-B4EF-A3655BC49203}"/>
              </a:ext>
            </a:extLst>
          </p:cNvPr>
          <p:cNvSpPr txBox="1"/>
          <p:nvPr/>
        </p:nvSpPr>
        <p:spPr>
          <a:xfrm>
            <a:off x="7357534" y="6317735"/>
            <a:ext cx="4588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AG AMAO – 27 janvier 2026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6C99F5B-F077-4F54-B61E-0B4D6BC226E4}"/>
              </a:ext>
            </a:extLst>
          </p:cNvPr>
          <p:cNvSpPr txBox="1"/>
          <p:nvPr/>
        </p:nvSpPr>
        <p:spPr>
          <a:xfrm>
            <a:off x="1913467" y="1159933"/>
            <a:ext cx="8483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L’année 2025 aux archives a été marquée par :</a:t>
            </a:r>
          </a:p>
          <a:p>
            <a:endParaRPr lang="fr-FR" sz="2800" dirty="0"/>
          </a:p>
          <a:p>
            <a:endParaRPr lang="fr-FR" sz="2800" dirty="0"/>
          </a:p>
          <a:p>
            <a:endParaRPr lang="fr-FR" sz="2000" dirty="0"/>
          </a:p>
          <a:p>
            <a:r>
              <a:rPr lang="fr-FR" sz="2000" dirty="0"/>
              <a:t>	</a:t>
            </a:r>
            <a:r>
              <a:rPr lang="fr-FR" sz="2400" dirty="0"/>
              <a:t>- la fin des travaux à l’Hôtel-Dieu,</a:t>
            </a:r>
          </a:p>
          <a:p>
            <a:endParaRPr lang="fr-FR" sz="2400" dirty="0"/>
          </a:p>
          <a:p>
            <a:r>
              <a:rPr lang="fr-FR" sz="2400" dirty="0"/>
              <a:t>	- le déménagement des 1,6 km linéaires d’archives,</a:t>
            </a:r>
          </a:p>
          <a:p>
            <a:endParaRPr lang="fr-FR" sz="2400" dirty="0"/>
          </a:p>
          <a:p>
            <a:r>
              <a:rPr lang="fr-FR" sz="2400" dirty="0"/>
              <a:t>	- l’installation de la muséographie.</a:t>
            </a:r>
          </a:p>
        </p:txBody>
      </p:sp>
    </p:spTree>
    <p:extLst>
      <p:ext uri="{BB962C8B-B14F-4D97-AF65-F5344CB8AC3E}">
        <p14:creationId xmlns:p14="http://schemas.microsoft.com/office/powerpoint/2010/main" val="3277517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39324D0F-60AA-429F-B4EF-A3655BC49203}"/>
              </a:ext>
            </a:extLst>
          </p:cNvPr>
          <p:cNvSpPr txBox="1"/>
          <p:nvPr/>
        </p:nvSpPr>
        <p:spPr>
          <a:xfrm>
            <a:off x="7357534" y="6317735"/>
            <a:ext cx="4588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AG AMAO – 27 janvier 2026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B6A312F-A1F5-43CE-B76F-5B28934DF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442" y="0"/>
            <a:ext cx="45731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519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reveal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7690E34-E16B-4D3D-B519-8E7AB5F42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54" y="0"/>
            <a:ext cx="10284492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9324D0F-60AA-429F-B4EF-A3655BC49203}"/>
              </a:ext>
            </a:extLst>
          </p:cNvPr>
          <p:cNvSpPr txBox="1"/>
          <p:nvPr/>
        </p:nvSpPr>
        <p:spPr>
          <a:xfrm>
            <a:off x="7357534" y="6317735"/>
            <a:ext cx="4588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AG AMAO – 27 janvier 2026</a:t>
            </a:r>
          </a:p>
        </p:txBody>
      </p:sp>
    </p:spTree>
    <p:extLst>
      <p:ext uri="{BB962C8B-B14F-4D97-AF65-F5344CB8AC3E}">
        <p14:creationId xmlns:p14="http://schemas.microsoft.com/office/powerpoint/2010/main" val="964512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25F76C7-535C-47AB-B94A-940985076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9324D0F-60AA-429F-B4EF-A3655BC49203}"/>
              </a:ext>
            </a:extLst>
          </p:cNvPr>
          <p:cNvSpPr txBox="1"/>
          <p:nvPr/>
        </p:nvSpPr>
        <p:spPr>
          <a:xfrm>
            <a:off x="7357534" y="6317735"/>
            <a:ext cx="4588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AG AMAO – 27 janvier 2026</a:t>
            </a:r>
          </a:p>
        </p:txBody>
      </p:sp>
    </p:spTree>
    <p:extLst>
      <p:ext uri="{BB962C8B-B14F-4D97-AF65-F5344CB8AC3E}">
        <p14:creationId xmlns:p14="http://schemas.microsoft.com/office/powerpoint/2010/main" val="360324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pull/>
      </p:transition>
    </mc:Choice>
    <mc:Fallback>
      <p:transition spd="slow">
        <p:pull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103C27E-9869-495E-B013-802E95142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54" y="0"/>
            <a:ext cx="10284492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9324D0F-60AA-429F-B4EF-A3655BC49203}"/>
              </a:ext>
            </a:extLst>
          </p:cNvPr>
          <p:cNvSpPr txBox="1"/>
          <p:nvPr/>
        </p:nvSpPr>
        <p:spPr>
          <a:xfrm>
            <a:off x="7357534" y="6317735"/>
            <a:ext cx="4588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AG AMAO – 27 janvier 2026</a:t>
            </a:r>
          </a:p>
        </p:txBody>
      </p:sp>
    </p:spTree>
    <p:extLst>
      <p:ext uri="{BB962C8B-B14F-4D97-AF65-F5344CB8AC3E}">
        <p14:creationId xmlns:p14="http://schemas.microsoft.com/office/powerpoint/2010/main" val="2457247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F5810CB-B9B9-41FD-8DC3-F2790A81FC60}"/>
              </a:ext>
            </a:extLst>
          </p:cNvPr>
          <p:cNvSpPr txBox="1"/>
          <p:nvPr/>
        </p:nvSpPr>
        <p:spPr>
          <a:xfrm>
            <a:off x="2286000" y="1744133"/>
            <a:ext cx="97366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dirty="0"/>
              <a:t>La </a:t>
            </a:r>
          </a:p>
          <a:p>
            <a:r>
              <a:rPr lang="fr-FR" sz="6600" dirty="0"/>
              <a:t>contribution des AMAO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9324D0F-60AA-429F-B4EF-A3655BC49203}"/>
              </a:ext>
            </a:extLst>
          </p:cNvPr>
          <p:cNvSpPr txBox="1"/>
          <p:nvPr/>
        </p:nvSpPr>
        <p:spPr>
          <a:xfrm>
            <a:off x="7357534" y="6317735"/>
            <a:ext cx="4588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AG AMAO – 27 janvier 2026</a:t>
            </a:r>
          </a:p>
        </p:txBody>
      </p:sp>
    </p:spTree>
    <p:extLst>
      <p:ext uri="{BB962C8B-B14F-4D97-AF65-F5344CB8AC3E}">
        <p14:creationId xmlns:p14="http://schemas.microsoft.com/office/powerpoint/2010/main" val="4807954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39324D0F-60AA-429F-B4EF-A3655BC49203}"/>
              </a:ext>
            </a:extLst>
          </p:cNvPr>
          <p:cNvSpPr txBox="1"/>
          <p:nvPr/>
        </p:nvSpPr>
        <p:spPr>
          <a:xfrm>
            <a:off x="7357534" y="6317735"/>
            <a:ext cx="4588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AG AMAO – 27 janvier 2026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4EDA8B3-D3A5-4A11-94C7-6A4F1954C6F3}"/>
              </a:ext>
            </a:extLst>
          </p:cNvPr>
          <p:cNvSpPr txBox="1"/>
          <p:nvPr/>
        </p:nvSpPr>
        <p:spPr>
          <a:xfrm>
            <a:off x="9795934" y="1876687"/>
            <a:ext cx="1955799" cy="18554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R="224790" algn="just">
              <a:lnSpc>
                <a:spcPct val="107000"/>
              </a:lnSpc>
              <a:spcAft>
                <a:spcPts val="800"/>
              </a:spcAft>
            </a:pPr>
            <a:r>
              <a:rPr lang="fr-FR" sz="1400" dirty="0">
                <a:ln>
                  <a:noFill/>
                </a:ln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L’ensemble cornue, coquemar tripode et récipient. </a:t>
            </a:r>
          </a:p>
          <a:p>
            <a:pPr marR="224790" algn="just"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Acquisition AMAO pour la muséographie de l’Hôtel-Dieu.</a:t>
            </a:r>
          </a:p>
          <a:p>
            <a:pPr marR="224790" algn="just">
              <a:lnSpc>
                <a:spcPct val="107000"/>
              </a:lnSpc>
              <a:spcAft>
                <a:spcPts val="800"/>
              </a:spcAft>
            </a:pP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4BA718D-88D2-4FBB-A92E-07CECDB638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734" y="1876687"/>
            <a:ext cx="5125157" cy="3843868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B3374D3-A6F8-42FC-B83A-EF9DD524D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714" y="372532"/>
            <a:ext cx="2745619" cy="3843867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959037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5000">
        <p15:prstTrans prst="curtains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39324D0F-60AA-429F-B4EF-A3655BC49203}"/>
              </a:ext>
            </a:extLst>
          </p:cNvPr>
          <p:cNvSpPr txBox="1"/>
          <p:nvPr/>
        </p:nvSpPr>
        <p:spPr>
          <a:xfrm>
            <a:off x="7357534" y="6317735"/>
            <a:ext cx="4588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AG AMAO – 27 janvier 2026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25C1B48-D202-4410-9E90-00BD9215D0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55931">
            <a:off x="1362075" y="993776"/>
            <a:ext cx="4834467" cy="362585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CAB8B38-C6E7-48C1-98E3-5BEDBE354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89996">
            <a:off x="5185722" y="1412877"/>
            <a:ext cx="4936067" cy="370205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8D7FA1D-6EA2-440C-A4B3-0CD5ADD64D04}"/>
              </a:ext>
            </a:extLst>
          </p:cNvPr>
          <p:cNvSpPr txBox="1"/>
          <p:nvPr/>
        </p:nvSpPr>
        <p:spPr>
          <a:xfrm>
            <a:off x="9795934" y="1876687"/>
            <a:ext cx="1955799" cy="18554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R="224790" algn="just">
              <a:lnSpc>
                <a:spcPct val="107000"/>
              </a:lnSpc>
              <a:spcAft>
                <a:spcPts val="800"/>
              </a:spcAft>
            </a:pPr>
            <a:r>
              <a:rPr lang="fr-FR" sz="1400" dirty="0">
                <a:ln>
                  <a:noFill/>
                </a:ln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L’ensemble cornue, coquemar tripode et récipient. </a:t>
            </a:r>
          </a:p>
          <a:p>
            <a:pPr marR="224790" algn="just"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Acquisition AMAO pour la muséographie de l’Hôtel-Dieu.</a:t>
            </a:r>
          </a:p>
          <a:p>
            <a:pPr marR="224790" algn="just">
              <a:lnSpc>
                <a:spcPct val="107000"/>
              </a:lnSpc>
              <a:spcAft>
                <a:spcPts val="800"/>
              </a:spcAft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27651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39324D0F-60AA-429F-B4EF-A3655BC49203}"/>
              </a:ext>
            </a:extLst>
          </p:cNvPr>
          <p:cNvSpPr txBox="1"/>
          <p:nvPr/>
        </p:nvSpPr>
        <p:spPr>
          <a:xfrm>
            <a:off x="7357534" y="6317735"/>
            <a:ext cx="4588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AG AMAO – 27 janvier 2026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7D36C85-8391-4468-A524-15A03D084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76200"/>
            <a:ext cx="10287000" cy="670560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B0B7E33-0C8E-451A-A76C-F3B0DFB63334}"/>
              </a:ext>
            </a:extLst>
          </p:cNvPr>
          <p:cNvSpPr txBox="1"/>
          <p:nvPr/>
        </p:nvSpPr>
        <p:spPr>
          <a:xfrm>
            <a:off x="9795934" y="1876687"/>
            <a:ext cx="1955799" cy="18554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R="224790" algn="just">
              <a:lnSpc>
                <a:spcPct val="107000"/>
              </a:lnSpc>
              <a:spcAft>
                <a:spcPts val="800"/>
              </a:spcAft>
            </a:pPr>
            <a:r>
              <a:rPr lang="fr-FR" sz="1400" dirty="0"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</a:t>
            </a:r>
            <a:r>
              <a:rPr lang="fr-FR" sz="1400" dirty="0">
                <a:ln>
                  <a:noFill/>
                </a:ln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nsemble  de verreries : fioles, flacon et topette. </a:t>
            </a:r>
          </a:p>
          <a:p>
            <a:pPr marR="224790" algn="just"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Acquisition AMAO pour la muséographie de l’Hôtel-Dieu.</a:t>
            </a:r>
          </a:p>
          <a:p>
            <a:pPr marR="224790" algn="just">
              <a:lnSpc>
                <a:spcPct val="107000"/>
              </a:lnSpc>
              <a:spcAft>
                <a:spcPts val="800"/>
              </a:spcAft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900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split orient="vert"/>
      </p:transition>
    </mc:Choice>
    <mc:Fallback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39324D0F-60AA-429F-B4EF-A3655BC49203}"/>
              </a:ext>
            </a:extLst>
          </p:cNvPr>
          <p:cNvSpPr txBox="1"/>
          <p:nvPr/>
        </p:nvSpPr>
        <p:spPr>
          <a:xfrm>
            <a:off x="7357534" y="6317735"/>
            <a:ext cx="4588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AG AMAO – 27 janvier 2026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0B7E33-0C8E-451A-A76C-F3B0DFB63334}"/>
              </a:ext>
            </a:extLst>
          </p:cNvPr>
          <p:cNvSpPr txBox="1"/>
          <p:nvPr/>
        </p:nvSpPr>
        <p:spPr>
          <a:xfrm>
            <a:off x="9795934" y="1876687"/>
            <a:ext cx="1955799" cy="18554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R="224790" algn="just">
              <a:lnSpc>
                <a:spcPct val="107000"/>
              </a:lnSpc>
              <a:spcAft>
                <a:spcPts val="800"/>
              </a:spcAft>
            </a:pPr>
            <a:r>
              <a:rPr lang="fr-FR" sz="1400" dirty="0"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</a:t>
            </a:r>
            <a:r>
              <a:rPr lang="fr-FR" sz="1400" dirty="0">
                <a:ln>
                  <a:noFill/>
                </a:ln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nsemble  de verreries : fioles, flacon et topette. </a:t>
            </a:r>
          </a:p>
          <a:p>
            <a:pPr marR="224790" algn="just"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Acquisition AMAO pour la muséographie de l’Hôtel-Dieu.</a:t>
            </a:r>
          </a:p>
          <a:p>
            <a:pPr marR="224790" algn="just">
              <a:lnSpc>
                <a:spcPct val="107000"/>
              </a:lnSpc>
              <a:spcAft>
                <a:spcPts val="800"/>
              </a:spcAft>
            </a:pP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70956DE-A5BD-4C46-8C14-9D85080D29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2" t="13950" r="22130"/>
          <a:stretch/>
        </p:blipFill>
        <p:spPr>
          <a:xfrm>
            <a:off x="1208516" y="513478"/>
            <a:ext cx="4610299" cy="4936065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C1127BE-8765-490A-9BBF-135F26AB1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45616" y="2195431"/>
            <a:ext cx="4097867" cy="307340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32362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B28A3CC-8261-4265-9525-EB32D3217E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B0B7E33-0C8E-451A-A76C-F3B0DFB63334}"/>
              </a:ext>
            </a:extLst>
          </p:cNvPr>
          <p:cNvSpPr txBox="1"/>
          <p:nvPr/>
        </p:nvSpPr>
        <p:spPr>
          <a:xfrm>
            <a:off x="9795934" y="1876687"/>
            <a:ext cx="1955799" cy="8063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R="224790" algn="just">
              <a:lnSpc>
                <a:spcPct val="107000"/>
              </a:lnSpc>
              <a:spcAft>
                <a:spcPts val="800"/>
              </a:spcAft>
            </a:pPr>
            <a:r>
              <a:rPr lang="fr-FR" sz="1400" dirty="0"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Malle de voyageur.</a:t>
            </a:r>
          </a:p>
          <a:p>
            <a:pPr marR="224790" algn="just"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Présentation à suivre par le Musée.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9324D0F-60AA-429F-B4EF-A3655BC49203}"/>
              </a:ext>
            </a:extLst>
          </p:cNvPr>
          <p:cNvSpPr txBox="1"/>
          <p:nvPr/>
        </p:nvSpPr>
        <p:spPr>
          <a:xfrm>
            <a:off x="7357534" y="6317735"/>
            <a:ext cx="4588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AG AMAO – 27 janvier 2026</a:t>
            </a:r>
          </a:p>
        </p:txBody>
      </p:sp>
    </p:spTree>
    <p:extLst>
      <p:ext uri="{BB962C8B-B14F-4D97-AF65-F5344CB8AC3E}">
        <p14:creationId xmlns:p14="http://schemas.microsoft.com/office/powerpoint/2010/main" val="1091848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39324D0F-60AA-429F-B4EF-A3655BC49203}"/>
              </a:ext>
            </a:extLst>
          </p:cNvPr>
          <p:cNvSpPr txBox="1"/>
          <p:nvPr/>
        </p:nvSpPr>
        <p:spPr>
          <a:xfrm>
            <a:off x="7357534" y="6317735"/>
            <a:ext cx="4588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AG AMAO – 27 janvier 2026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F5810CB-B9B9-41FD-8DC3-F2790A81FC60}"/>
              </a:ext>
            </a:extLst>
          </p:cNvPr>
          <p:cNvSpPr txBox="1"/>
          <p:nvPr/>
        </p:nvSpPr>
        <p:spPr>
          <a:xfrm>
            <a:off x="2620433" y="1744133"/>
            <a:ext cx="69511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dirty="0"/>
              <a:t>La </a:t>
            </a:r>
          </a:p>
          <a:p>
            <a:r>
              <a:rPr lang="fr-FR" sz="6600" dirty="0"/>
              <a:t>fin des travaux</a:t>
            </a:r>
          </a:p>
        </p:txBody>
      </p:sp>
    </p:spTree>
    <p:extLst>
      <p:ext uri="{BB962C8B-B14F-4D97-AF65-F5344CB8AC3E}">
        <p14:creationId xmlns:p14="http://schemas.microsoft.com/office/powerpoint/2010/main" val="22849914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A407EA1-7617-4A85-9063-04EB0E011B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1542142"/>
            <a:ext cx="6857999" cy="994228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9324D0F-60AA-429F-B4EF-A3655BC49203}"/>
              </a:ext>
            </a:extLst>
          </p:cNvPr>
          <p:cNvSpPr txBox="1"/>
          <p:nvPr/>
        </p:nvSpPr>
        <p:spPr>
          <a:xfrm>
            <a:off x="7357534" y="6317735"/>
            <a:ext cx="4588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AG AMAO – 27 janvier 2026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D248C97-233A-4D90-9709-AEDD472A6930}"/>
              </a:ext>
            </a:extLst>
          </p:cNvPr>
          <p:cNvSpPr txBox="1"/>
          <p:nvPr/>
        </p:nvSpPr>
        <p:spPr>
          <a:xfrm>
            <a:off x="9795934" y="1939714"/>
            <a:ext cx="1888065" cy="297857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R="224790" algn="just">
              <a:lnSpc>
                <a:spcPct val="107000"/>
              </a:lnSpc>
              <a:spcAft>
                <a:spcPts val="800"/>
              </a:spcAft>
            </a:pPr>
            <a:r>
              <a:rPr lang="fr-FR" sz="1400" dirty="0">
                <a:ln>
                  <a:noFill/>
                </a:ln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Reproduction gravure imprimée extraite de la revue "En France" - dessin selon photo de Taylor – 914Z 45.</a:t>
            </a:r>
            <a:endParaRPr lang="fr-FR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224790" algn="just"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Acquisition AMAO en décembre 2024 et remis aux Archives en janvier 2025.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31591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39324D0F-60AA-429F-B4EF-A3655BC49203}"/>
              </a:ext>
            </a:extLst>
          </p:cNvPr>
          <p:cNvSpPr txBox="1"/>
          <p:nvPr/>
        </p:nvSpPr>
        <p:spPr>
          <a:xfrm>
            <a:off x="7357534" y="6317735"/>
            <a:ext cx="4588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AG AMAO – 27 janvier 2026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A743FAF-800F-4BE4-BFE5-DC8083FE8095}"/>
              </a:ext>
            </a:extLst>
          </p:cNvPr>
          <p:cNvSpPr txBox="1"/>
          <p:nvPr/>
        </p:nvSpPr>
        <p:spPr>
          <a:xfrm>
            <a:off x="9795934" y="1939714"/>
            <a:ext cx="1888065" cy="20565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R="224790" algn="just">
              <a:lnSpc>
                <a:spcPct val="107000"/>
              </a:lnSpc>
              <a:spcAft>
                <a:spcPts val="800"/>
              </a:spcAft>
            </a:pPr>
            <a:r>
              <a:rPr lang="fr-FR" sz="1400" dirty="0">
                <a:ln>
                  <a:noFill/>
                </a:ln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Affiche du Corso d’Orange 1930 – 914Z 47 (25Fi 40).</a:t>
            </a:r>
            <a:endParaRPr lang="fr-FR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224790" algn="just"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Acquisition AMAO aux enchères de Drouot en février 2025.</a:t>
            </a: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0A4FC64-092D-4034-A0AE-EC5B0B339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863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39324D0F-60AA-429F-B4EF-A3655BC49203}"/>
              </a:ext>
            </a:extLst>
          </p:cNvPr>
          <p:cNvSpPr txBox="1"/>
          <p:nvPr/>
        </p:nvSpPr>
        <p:spPr>
          <a:xfrm>
            <a:off x="7357534" y="6317735"/>
            <a:ext cx="4588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AG AMAO – 27 janvier 2026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C07D7B8-9D8A-442E-AE95-6380D7645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29" y="0"/>
            <a:ext cx="5135142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EE4BCC0-9E6C-47CD-ABB6-CDC65DEEBA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7353">
            <a:off x="5353501" y="347133"/>
            <a:ext cx="4226933" cy="567426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0F9224C-32F4-4F0C-BD86-5FD2F3C5CB79}"/>
              </a:ext>
            </a:extLst>
          </p:cNvPr>
          <p:cNvSpPr txBox="1"/>
          <p:nvPr/>
        </p:nvSpPr>
        <p:spPr>
          <a:xfrm>
            <a:off x="9795934" y="1939714"/>
            <a:ext cx="1888065" cy="1891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R="224790" algn="just">
              <a:lnSpc>
                <a:spcPct val="107000"/>
              </a:lnSpc>
              <a:spcAft>
                <a:spcPts val="800"/>
              </a:spcAft>
            </a:pPr>
            <a:r>
              <a:rPr lang="fr-FR" sz="1400" dirty="0">
                <a:ln>
                  <a:noFill/>
                </a:ln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 factures à en-tête de la distillerie CAPTY à Orange – 914Z 49.</a:t>
            </a:r>
            <a:endParaRPr lang="fr-FR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224790" algn="just"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Acquisition AMAO en septembre 2025.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025419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39324D0F-60AA-429F-B4EF-A3655BC49203}"/>
              </a:ext>
            </a:extLst>
          </p:cNvPr>
          <p:cNvSpPr txBox="1"/>
          <p:nvPr/>
        </p:nvSpPr>
        <p:spPr>
          <a:xfrm>
            <a:off x="7357534" y="6317735"/>
            <a:ext cx="4588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AG AMAO – 27 janvier 2026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9BE95F2-7102-4927-8B92-F22F568BB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39117">
            <a:off x="3644753" y="-279400"/>
            <a:ext cx="3661319" cy="6350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D173B88-4AC9-437B-8367-2F6AF2015C1D}"/>
              </a:ext>
            </a:extLst>
          </p:cNvPr>
          <p:cNvSpPr txBox="1"/>
          <p:nvPr/>
        </p:nvSpPr>
        <p:spPr>
          <a:xfrm>
            <a:off x="9795934" y="1939714"/>
            <a:ext cx="1888065" cy="21223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R="224790" algn="just">
              <a:lnSpc>
                <a:spcPct val="107000"/>
              </a:lnSpc>
              <a:spcAft>
                <a:spcPts val="800"/>
              </a:spcAft>
            </a:pPr>
            <a:r>
              <a:rPr lang="fr-FR" sz="1400" dirty="0">
                <a:ln>
                  <a:noFill/>
                </a:ln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actions (bon au porteur) des conserveries </a:t>
            </a:r>
            <a:r>
              <a:rPr lang="fr-FR" sz="1400" dirty="0" err="1">
                <a:ln>
                  <a:noFill/>
                </a:ln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Rodet</a:t>
            </a:r>
            <a:r>
              <a:rPr lang="fr-FR" sz="1400" dirty="0">
                <a:ln>
                  <a:noFill/>
                </a:ln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à Orange – 914Z 50.</a:t>
            </a:r>
            <a:endParaRPr lang="fr-FR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224790" algn="just"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Acquisition AMAO en septembre 2025.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81830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F5810CB-B9B9-41FD-8DC3-F2790A81FC60}"/>
              </a:ext>
            </a:extLst>
          </p:cNvPr>
          <p:cNvSpPr txBox="1"/>
          <p:nvPr/>
        </p:nvSpPr>
        <p:spPr>
          <a:xfrm>
            <a:off x="1608667" y="635000"/>
            <a:ext cx="973666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dirty="0"/>
              <a:t>Un grand </a:t>
            </a:r>
            <a:r>
              <a:rPr lang="fr-FR" sz="6600" dirty="0">
                <a:solidFill>
                  <a:schemeClr val="accent1"/>
                </a:solidFill>
              </a:rPr>
              <a:t>merci</a:t>
            </a:r>
            <a:r>
              <a:rPr lang="fr-FR" sz="6600" dirty="0"/>
              <a:t> à tous pour votre </a:t>
            </a:r>
            <a:r>
              <a:rPr lang="fr-FR" sz="6600" dirty="0">
                <a:solidFill>
                  <a:schemeClr val="accent1"/>
                </a:solidFill>
              </a:rPr>
              <a:t>contribution</a:t>
            </a:r>
            <a:r>
              <a:rPr lang="fr-FR" sz="6600" dirty="0"/>
              <a:t> sans faille aux projets </a:t>
            </a:r>
            <a:r>
              <a:rPr lang="fr-FR" sz="6600" dirty="0">
                <a:solidFill>
                  <a:schemeClr val="accent1"/>
                </a:solidFill>
              </a:rPr>
              <a:t>des Archives</a:t>
            </a:r>
            <a:r>
              <a:rPr lang="fr-FR" sz="6600" dirty="0"/>
              <a:t> de la Ville d’Orange.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9324D0F-60AA-429F-B4EF-A3655BC49203}"/>
              </a:ext>
            </a:extLst>
          </p:cNvPr>
          <p:cNvSpPr txBox="1"/>
          <p:nvPr/>
        </p:nvSpPr>
        <p:spPr>
          <a:xfrm>
            <a:off x="7357534" y="6317735"/>
            <a:ext cx="4588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AG AMAO – 27 janvier 2026</a:t>
            </a:r>
          </a:p>
        </p:txBody>
      </p:sp>
    </p:spTree>
    <p:extLst>
      <p:ext uri="{BB962C8B-B14F-4D97-AF65-F5344CB8AC3E}">
        <p14:creationId xmlns:p14="http://schemas.microsoft.com/office/powerpoint/2010/main" val="2094326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39495EF-7279-4126-8846-90BC4FE0F7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54" y="0"/>
            <a:ext cx="10284492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9324D0F-60AA-429F-B4EF-A3655BC49203}"/>
              </a:ext>
            </a:extLst>
          </p:cNvPr>
          <p:cNvSpPr txBox="1"/>
          <p:nvPr/>
        </p:nvSpPr>
        <p:spPr>
          <a:xfrm>
            <a:off x="7357534" y="6317735"/>
            <a:ext cx="4588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AG AMAO – 27 janvier 2026</a:t>
            </a:r>
          </a:p>
        </p:txBody>
      </p:sp>
    </p:spTree>
    <p:extLst>
      <p:ext uri="{BB962C8B-B14F-4D97-AF65-F5344CB8AC3E}">
        <p14:creationId xmlns:p14="http://schemas.microsoft.com/office/powerpoint/2010/main" val="2097305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push dir="u"/>
      </p:transition>
    </mc:Choice>
    <mc:Fallback>
      <p:transition spd="slow">
        <p:push dir="u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AEBDD43-4FA4-48EA-956F-C9DD83B20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54" y="0"/>
            <a:ext cx="10284492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9324D0F-60AA-429F-B4EF-A3655BC49203}"/>
              </a:ext>
            </a:extLst>
          </p:cNvPr>
          <p:cNvSpPr txBox="1"/>
          <p:nvPr/>
        </p:nvSpPr>
        <p:spPr>
          <a:xfrm>
            <a:off x="7357534" y="6317735"/>
            <a:ext cx="4588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AG AMAO – 27 janvier 2026</a:t>
            </a:r>
          </a:p>
        </p:txBody>
      </p:sp>
    </p:spTree>
    <p:extLst>
      <p:ext uri="{BB962C8B-B14F-4D97-AF65-F5344CB8AC3E}">
        <p14:creationId xmlns:p14="http://schemas.microsoft.com/office/powerpoint/2010/main" val="3047591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49FE5CDE-06E0-4009-923C-A47CA769E2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54" y="0"/>
            <a:ext cx="10284492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9324D0F-60AA-429F-B4EF-A3655BC49203}"/>
              </a:ext>
            </a:extLst>
          </p:cNvPr>
          <p:cNvSpPr txBox="1"/>
          <p:nvPr/>
        </p:nvSpPr>
        <p:spPr>
          <a:xfrm>
            <a:off x="7357534" y="6317735"/>
            <a:ext cx="4588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AG AMAO – 27 janvier 2026</a:t>
            </a:r>
          </a:p>
        </p:txBody>
      </p:sp>
    </p:spTree>
    <p:extLst>
      <p:ext uri="{BB962C8B-B14F-4D97-AF65-F5344CB8AC3E}">
        <p14:creationId xmlns:p14="http://schemas.microsoft.com/office/powerpoint/2010/main" val="148759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reveal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4F00C5C-244F-4599-8490-F02632C1A0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54" y="0"/>
            <a:ext cx="10284492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9324D0F-60AA-429F-B4EF-A3655BC49203}"/>
              </a:ext>
            </a:extLst>
          </p:cNvPr>
          <p:cNvSpPr txBox="1"/>
          <p:nvPr/>
        </p:nvSpPr>
        <p:spPr>
          <a:xfrm>
            <a:off x="7357534" y="6317735"/>
            <a:ext cx="4588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AG AMAO – 27 janvier 2026</a:t>
            </a:r>
          </a:p>
        </p:txBody>
      </p:sp>
    </p:spTree>
    <p:extLst>
      <p:ext uri="{BB962C8B-B14F-4D97-AF65-F5344CB8AC3E}">
        <p14:creationId xmlns:p14="http://schemas.microsoft.com/office/powerpoint/2010/main" val="26701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7FAD5EA-24E4-47D3-B625-5C899DB4D1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54" y="0"/>
            <a:ext cx="10284492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9324D0F-60AA-429F-B4EF-A3655BC49203}"/>
              </a:ext>
            </a:extLst>
          </p:cNvPr>
          <p:cNvSpPr txBox="1"/>
          <p:nvPr/>
        </p:nvSpPr>
        <p:spPr>
          <a:xfrm>
            <a:off x="7357534" y="6317735"/>
            <a:ext cx="4588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AG AMAO – 27 janvier 2026</a:t>
            </a:r>
          </a:p>
        </p:txBody>
      </p:sp>
    </p:spTree>
    <p:extLst>
      <p:ext uri="{BB962C8B-B14F-4D97-AF65-F5344CB8AC3E}">
        <p14:creationId xmlns:p14="http://schemas.microsoft.com/office/powerpoint/2010/main" val="1240059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split orient="vert"/>
      </p:transition>
    </mc:Choice>
    <mc:Fallback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33DB3FB-5AFB-4606-8329-F28C07F7F4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54" y="0"/>
            <a:ext cx="10284492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9324D0F-60AA-429F-B4EF-A3655BC49203}"/>
              </a:ext>
            </a:extLst>
          </p:cNvPr>
          <p:cNvSpPr txBox="1"/>
          <p:nvPr/>
        </p:nvSpPr>
        <p:spPr>
          <a:xfrm>
            <a:off x="7357534" y="6317735"/>
            <a:ext cx="4588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AG AMAO – 27 janvier 2026</a:t>
            </a:r>
          </a:p>
        </p:txBody>
      </p:sp>
    </p:spTree>
    <p:extLst>
      <p:ext uri="{BB962C8B-B14F-4D97-AF65-F5344CB8AC3E}">
        <p14:creationId xmlns:p14="http://schemas.microsoft.com/office/powerpoint/2010/main" val="3345548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Brin">
  <a:themeElements>
    <a:clrScheme name="Brin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TM02892315[[fn=Brin]]</Template>
  <TotalTime>162</TotalTime>
  <Words>450</Words>
  <Application>Microsoft Office PowerPoint</Application>
  <PresentationFormat>Grand écran</PresentationFormat>
  <Paragraphs>69</Paragraphs>
  <Slides>34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38" baseType="lpstr">
      <vt:lpstr>Arial</vt:lpstr>
      <vt:lpstr>Century Gothic</vt:lpstr>
      <vt:lpstr>Wingdings 3</vt:lpstr>
      <vt:lpstr>Brin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Delphine ROUX</dc:creator>
  <cp:lastModifiedBy>Delphine ROUX</cp:lastModifiedBy>
  <cp:revision>25</cp:revision>
  <dcterms:created xsi:type="dcterms:W3CDTF">2026-01-22T09:27:12Z</dcterms:created>
  <dcterms:modified xsi:type="dcterms:W3CDTF">2026-01-22T12:09:41Z</dcterms:modified>
</cp:coreProperties>
</file>